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8288000" cy="10287000"/>
  <p:notesSz cx="6858000" cy="9144000"/>
  <p:embeddedFontLst>
    <p:embeddedFont>
      <p:font typeface="Canva Sans" panose="020B0604020202020204" charset="0"/>
      <p:regular r:id="rId4"/>
    </p:embeddedFont>
    <p:embeddedFont>
      <p:font typeface="Canva Sans Bold" panose="020B0604020202020204" charset="0"/>
      <p:regular r:id="rId5"/>
    </p:embeddedFont>
    <p:embeddedFont>
      <p:font typeface="Montserrat" panose="00000500000000000000" pitchFamily="2" charset="0"/>
      <p:regular r:id="rId6"/>
      <p:bold r:id="rId7"/>
    </p:embeddedFont>
    <p:embeddedFont>
      <p:font typeface="Montserrat Bold" panose="00000800000000000000" charset="0"/>
      <p:regular r:id="rId8"/>
      <p:bold r:id="rId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63098" autoAdjust="0"/>
  </p:normalViewPr>
  <p:slideViewPr>
    <p:cSldViewPr>
      <p:cViewPr varScale="1">
        <p:scale>
          <a:sx n="32" d="100"/>
          <a:sy n="32" d="100"/>
        </p:scale>
        <p:origin x="53" y="1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05.06.2025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With 27 years of service at Mercy Health, Catherine Woskobnick finds purpose in her work and in the Mercy Health Foundation, which she supports as a “Lead for Good” donor. </a:t>
            </a:r>
          </a:p>
          <a:p>
            <a:endParaRPr lang="en-US" dirty="0"/>
          </a:p>
          <a:p>
            <a:r>
              <a:rPr lang="en-US" dirty="0"/>
              <a:t>“Donations are helping our community, caring for people, and providing access to both care and new equipment so that the communities health needs are met”. </a:t>
            </a:r>
          </a:p>
          <a:p>
            <a:endParaRPr lang="en-US" dirty="0"/>
          </a:p>
          <a:p>
            <a:r>
              <a:rPr lang="en-US" dirty="0"/>
              <a:t>Through initiatives like Resource Mothers, Project Search, and the Birthing Center, support from the Foundation is helping to expand care and access across the region.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sv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3366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706130" y="281028"/>
            <a:ext cx="8875740" cy="2218935"/>
          </a:xfrm>
          <a:custGeom>
            <a:avLst/>
            <a:gdLst/>
            <a:ahLst/>
            <a:cxnLst/>
            <a:rect l="l" t="t" r="r" b="b"/>
            <a:pathLst>
              <a:path w="8875740" h="2218935">
                <a:moveTo>
                  <a:pt x="0" y="0"/>
                </a:moveTo>
                <a:lnTo>
                  <a:pt x="8875740" y="0"/>
                </a:lnTo>
                <a:lnTo>
                  <a:pt x="8875740" y="2218935"/>
                </a:lnTo>
                <a:lnTo>
                  <a:pt x="0" y="221893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>
            <a:defPPr>
              <a:defRPr lang="en-US"/>
            </a:defPPr>
            <a:lvl1pPr marL="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/>
          </a:p>
        </p:txBody>
      </p:sp>
      <p:sp>
        <p:nvSpPr>
          <p:cNvPr id="3" name="Freeform 3"/>
          <p:cNvSpPr/>
          <p:nvPr/>
        </p:nvSpPr>
        <p:spPr>
          <a:xfrm>
            <a:off x="5067172" y="3000384"/>
            <a:ext cx="6011219" cy="5725686"/>
          </a:xfrm>
          <a:custGeom>
            <a:avLst/>
            <a:gdLst/>
            <a:ahLst/>
            <a:cxnLst/>
            <a:rect l="l" t="t" r="r" b="b"/>
            <a:pathLst>
              <a:path w="6011219" h="5725686">
                <a:moveTo>
                  <a:pt x="0" y="0"/>
                </a:moveTo>
                <a:lnTo>
                  <a:pt x="6011219" y="0"/>
                </a:lnTo>
                <a:lnTo>
                  <a:pt x="6011219" y="5725686"/>
                </a:lnTo>
                <a:lnTo>
                  <a:pt x="0" y="572568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defPPr>
              <a:defRPr lang="en-US"/>
            </a:defPPr>
            <a:lvl1pPr marL="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/>
          </a:p>
        </p:txBody>
      </p:sp>
      <p:sp>
        <p:nvSpPr>
          <p:cNvPr id="4" name="TextBox 4"/>
          <p:cNvSpPr txBox="1"/>
          <p:nvPr/>
        </p:nvSpPr>
        <p:spPr>
          <a:xfrm>
            <a:off x="12530627" y="2186867"/>
            <a:ext cx="5481138" cy="104775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4200"/>
              </a:lnSpc>
            </a:pPr>
            <a:r>
              <a:rPr lang="en-US" sz="3000" b="1">
                <a:solidFill>
                  <a:srgbClr val="00BF6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Your Giving in Action</a:t>
            </a:r>
          </a:p>
          <a:p>
            <a:pPr algn="ctr">
              <a:lnSpc>
                <a:spcPts val="4200"/>
              </a:lnSpc>
            </a:pPr>
            <a:endParaRPr lang="en-US" sz="3000" b="1">
              <a:solidFill>
                <a:srgbClr val="00BF63"/>
              </a:solidFill>
              <a:latin typeface="Montserrat Bold"/>
              <a:ea typeface="Montserrat Bold"/>
              <a:cs typeface="Montserrat Bold"/>
              <a:sym typeface="Montserrat Bold"/>
            </a:endParaRPr>
          </a:p>
        </p:txBody>
      </p:sp>
      <p:sp>
        <p:nvSpPr>
          <p:cNvPr id="5" name="Freeform 5"/>
          <p:cNvSpPr/>
          <p:nvPr/>
        </p:nvSpPr>
        <p:spPr>
          <a:xfrm>
            <a:off x="495202" y="2710742"/>
            <a:ext cx="4235324" cy="6356958"/>
          </a:xfrm>
          <a:custGeom>
            <a:avLst/>
            <a:gdLst/>
            <a:ahLst/>
            <a:cxnLst/>
            <a:rect l="l" t="t" r="r" b="b"/>
            <a:pathLst>
              <a:path w="4235323" h="6356958">
                <a:moveTo>
                  <a:pt x="0" y="0"/>
                </a:moveTo>
                <a:lnTo>
                  <a:pt x="4235324" y="0"/>
                </a:lnTo>
                <a:lnTo>
                  <a:pt x="4235324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  <a:ln w="142875" cap="sq">
            <a:solidFill>
              <a:srgbClr val="FFFFFF"/>
            </a:solidFill>
            <a:prstDash val="solid"/>
            <a:miter/>
          </a:ln>
        </p:spPr>
        <p:txBody>
          <a:bodyPr/>
          <a:lstStyle>
            <a:defPPr>
              <a:defRPr lang="en-US"/>
            </a:defPPr>
            <a:lvl1pPr marL="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/>
          </a:p>
        </p:txBody>
      </p:sp>
      <p:sp>
        <p:nvSpPr>
          <p:cNvPr id="6" name="Freeform 6"/>
          <p:cNvSpPr/>
          <p:nvPr/>
        </p:nvSpPr>
        <p:spPr>
          <a:xfrm>
            <a:off x="11316515" y="5679041"/>
            <a:ext cx="2428226" cy="2135213"/>
          </a:xfrm>
          <a:custGeom>
            <a:avLst/>
            <a:gdLst/>
            <a:ahLst/>
            <a:cxnLst/>
            <a:rect l="l" t="t" r="r" b="b"/>
            <a:pathLst>
              <a:path w="2428225" h="2135212">
                <a:moveTo>
                  <a:pt x="0" y="0"/>
                </a:moveTo>
                <a:lnTo>
                  <a:pt x="2428224" y="0"/>
                </a:lnTo>
                <a:lnTo>
                  <a:pt x="2428224" y="2135212"/>
                </a:lnTo>
                <a:lnTo>
                  <a:pt x="0" y="213521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31734"/>
            </a:stretch>
          </a:blipFill>
        </p:spPr>
        <p:txBody>
          <a:bodyPr/>
          <a:lstStyle>
            <a:defPPr>
              <a:defRPr lang="en-US"/>
            </a:defPPr>
            <a:lvl1pPr marL="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/>
          </a:p>
        </p:txBody>
      </p:sp>
      <p:sp>
        <p:nvSpPr>
          <p:cNvPr id="7" name="Freeform 7"/>
          <p:cNvSpPr/>
          <p:nvPr/>
        </p:nvSpPr>
        <p:spPr>
          <a:xfrm>
            <a:off x="11411765" y="2995262"/>
            <a:ext cx="2308185" cy="2481779"/>
          </a:xfrm>
          <a:custGeom>
            <a:avLst/>
            <a:gdLst/>
            <a:ahLst/>
            <a:cxnLst/>
            <a:rect l="l" t="t" r="r" b="b"/>
            <a:pathLst>
              <a:path w="2308185" h="2481778">
                <a:moveTo>
                  <a:pt x="0" y="0"/>
                </a:moveTo>
                <a:lnTo>
                  <a:pt x="2308185" y="0"/>
                </a:lnTo>
                <a:lnTo>
                  <a:pt x="2308185" y="2481778"/>
                </a:lnTo>
                <a:lnTo>
                  <a:pt x="0" y="248177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t="-31890" b="-7704"/>
            </a:stretch>
          </a:blipFill>
        </p:spPr>
        <p:txBody>
          <a:bodyPr/>
          <a:lstStyle>
            <a:defPPr>
              <a:defRPr lang="en-US"/>
            </a:defPPr>
            <a:lvl1pPr marL="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/>
          </a:p>
        </p:txBody>
      </p:sp>
      <p:sp>
        <p:nvSpPr>
          <p:cNvPr id="8" name="Freeform 8"/>
          <p:cNvSpPr/>
          <p:nvPr/>
        </p:nvSpPr>
        <p:spPr>
          <a:xfrm>
            <a:off x="11316515" y="8041542"/>
            <a:ext cx="2403435" cy="2052315"/>
          </a:xfrm>
          <a:custGeom>
            <a:avLst/>
            <a:gdLst/>
            <a:ahLst/>
            <a:cxnLst/>
            <a:rect l="l" t="t" r="r" b="b"/>
            <a:pathLst>
              <a:path w="2403435" h="2052315">
                <a:moveTo>
                  <a:pt x="0" y="0"/>
                </a:moveTo>
                <a:lnTo>
                  <a:pt x="2403435" y="0"/>
                </a:lnTo>
                <a:lnTo>
                  <a:pt x="2403435" y="2052316"/>
                </a:lnTo>
                <a:lnTo>
                  <a:pt x="0" y="2052316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14290" r="-13636"/>
            </a:stretch>
          </a:blipFill>
        </p:spPr>
        <p:txBody>
          <a:bodyPr/>
          <a:lstStyle>
            <a:defPPr>
              <a:defRPr lang="en-US"/>
            </a:defPPr>
            <a:lvl1pPr marL="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/>
          </a:p>
        </p:txBody>
      </p:sp>
      <p:sp>
        <p:nvSpPr>
          <p:cNvPr id="9" name="TextBox 9"/>
          <p:cNvSpPr txBox="1"/>
          <p:nvPr/>
        </p:nvSpPr>
        <p:spPr>
          <a:xfrm>
            <a:off x="14323189" y="3964057"/>
            <a:ext cx="3879386" cy="38925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3221"/>
              </a:lnSpc>
            </a:pPr>
            <a:r>
              <a:rPr lang="en-US" sz="23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Resource Mothers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4323189" y="8678446"/>
            <a:ext cx="3205721" cy="38925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3221"/>
              </a:lnSpc>
            </a:pPr>
            <a:r>
              <a:rPr lang="en-US" sz="23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Birthing Center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4323189" y="6357394"/>
            <a:ext cx="3291149" cy="38925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3221"/>
              </a:lnSpc>
            </a:pPr>
            <a:r>
              <a:rPr lang="en-US" sz="23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Project Search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5710919" y="3373495"/>
            <a:ext cx="4723722" cy="55047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5055"/>
              </a:lnSpc>
            </a:pPr>
            <a:r>
              <a:rPr lang="en-US" sz="2540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Donations are helping our community, caring for people, and providing access to both care and new equipment so that the communities health needs are met.</a:t>
            </a:r>
          </a:p>
          <a:p>
            <a:pPr algn="ctr">
              <a:lnSpc>
                <a:spcPts val="2945"/>
              </a:lnSpc>
            </a:pPr>
            <a:endParaRPr lang="en-US" sz="2540">
              <a:solidFill>
                <a:srgbClr val="FFFFFF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algn="ctr">
              <a:lnSpc>
                <a:spcPts val="2945"/>
              </a:lnSpc>
            </a:pPr>
            <a:r>
              <a:rPr lang="en-US" sz="1989" b="1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-Catherine Woskobnick</a:t>
            </a:r>
          </a:p>
          <a:p>
            <a:pPr algn="ctr">
              <a:lnSpc>
                <a:spcPts val="2945"/>
              </a:lnSpc>
            </a:pPr>
            <a:r>
              <a:rPr lang="en-US" sz="1989" b="1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Senior Gift Officer | Lorain</a:t>
            </a:r>
          </a:p>
          <a:p>
            <a:pPr algn="ctr">
              <a:lnSpc>
                <a:spcPts val="3759"/>
              </a:lnSpc>
            </a:pPr>
            <a:endParaRPr lang="en-US" sz="1989" b="1">
              <a:solidFill>
                <a:srgbClr val="FFFFFF"/>
              </a:solidFill>
              <a:latin typeface="Canva Sans Bold"/>
              <a:ea typeface="Canva Sans Bold"/>
              <a:cs typeface="Canva Sans Bold"/>
              <a:sym typeface="Canva Sans Bold"/>
            </a:endParaRPr>
          </a:p>
        </p:txBody>
      </p:sp>
    </p:spTree>
    <p:extLst>
      <p:ext uri="{BB962C8B-B14F-4D97-AF65-F5344CB8AC3E}">
        <p14:creationId xmlns:p14="http://schemas.microsoft.com/office/powerpoint/2010/main" val="3271604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3989920164D1458E02DD569FB0CAEC" ma:contentTypeVersion="18" ma:contentTypeDescription="Create a new document." ma:contentTypeScope="" ma:versionID="5d5ef18637a83baeaa6287502e33d831">
  <xsd:schema xmlns:xsd="http://www.w3.org/2001/XMLSchema" xmlns:xs="http://www.w3.org/2001/XMLSchema" xmlns:p="http://schemas.microsoft.com/office/2006/metadata/properties" xmlns:ns2="de38d1a3-b157-4f76-8c21-6ec709699950" xmlns:ns3="7e03b64a-db36-4cc5-b7ed-9d51c319646a" targetNamespace="http://schemas.microsoft.com/office/2006/metadata/properties" ma:root="true" ma:fieldsID="7bd0f6d9060ac52a226b737a806da44b" ns2:_="" ns3:_="">
    <xsd:import namespace="de38d1a3-b157-4f76-8c21-6ec709699950"/>
    <xsd:import namespace="7e03b64a-db36-4cc5-b7ed-9d51c319646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38d1a3-b157-4f76-8c21-6ec7096999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a55dbc56-9ccf-4022-aacd-75bdc51dfa1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03b64a-db36-4cc5-b7ed-9d51c319646a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e5701c39-03c0-42d3-85fd-ee2e41f47e66}" ma:internalName="TaxCatchAll" ma:showField="CatchAllData" ma:web="7e03b64a-db36-4cc5-b7ed-9d51c319646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e38d1a3-b157-4f76-8c21-6ec709699950">
      <Terms xmlns="http://schemas.microsoft.com/office/infopath/2007/PartnerControls"/>
    </lcf76f155ced4ddcb4097134ff3c332f>
    <TaxCatchAll xmlns="7e03b64a-db36-4cc5-b7ed-9d51c319646a" xsi:nil="true"/>
  </documentManagement>
</p:properties>
</file>

<file path=customXml/itemProps1.xml><?xml version="1.0" encoding="utf-8"?>
<ds:datastoreItem xmlns:ds="http://schemas.openxmlformats.org/officeDocument/2006/customXml" ds:itemID="{95284CC4-BCE6-49A2-ACA8-A40A4239DAEA}"/>
</file>

<file path=customXml/itemProps2.xml><?xml version="1.0" encoding="utf-8"?>
<ds:datastoreItem xmlns:ds="http://schemas.openxmlformats.org/officeDocument/2006/customXml" ds:itemID="{B385B8D5-7165-4918-BE89-312270268508}"/>
</file>

<file path=customXml/itemProps3.xml><?xml version="1.0" encoding="utf-8"?>
<ds:datastoreItem xmlns:ds="http://schemas.openxmlformats.org/officeDocument/2006/customXml" ds:itemID="{AA0F4FB4-3536-424B-81F7-A291382DB113}"/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141</Words>
  <Application>Microsoft Office PowerPoint</Application>
  <PresentationFormat>Custom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Calibri</vt:lpstr>
      <vt:lpstr>Canva Sans Bold</vt:lpstr>
      <vt:lpstr>Arial</vt:lpstr>
      <vt:lpstr>Montserrat Bold</vt:lpstr>
      <vt:lpstr>Canva Sans</vt:lpstr>
      <vt:lpstr>Montserrat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Impact Slide LORAIN</dc:title>
  <cp:lastModifiedBy>Hawkins, Elisheba</cp:lastModifiedBy>
  <cp:revision>2</cp:revision>
  <dcterms:created xsi:type="dcterms:W3CDTF">2006-08-16T00:00:00Z</dcterms:created>
  <dcterms:modified xsi:type="dcterms:W3CDTF">2025-06-05T14:20:10Z</dcterms:modified>
  <dc:identifier>DAGovjUZFTA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0x0101003A3989920164D1458E02DD569FB0CAEC</vt:lpwstr>
  </property>
</Properties>
</file>